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12014199" y="13004800"/>
            <a:ext cx="409780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asher.wustl.edu/chem478/labs/lab-08/tutorial-vmd.pdf" TargetMode="External"/><Relationship Id="rId3" Type="http://schemas.openxmlformats.org/officeDocument/2006/relationships/hyperlink" Target="https://www.ks.uiuc.edu/Research/vmd/vmd-1.8.3/ug/node66.html" TargetMode="External"/><Relationship Id="rId4" Type="http://schemas.openxmlformats.org/officeDocument/2006/relationships/hyperlink" Target="https://www.ks.uiuc.edu/Research/vmd/vmd-1.8.3/ug/node67.html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i.org/10.1038/srep17356" TargetMode="Externa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febs.onlinelibrary.wiley.com/doi/full/10.1111/febs.14269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hyperlink" Target="https://febs.onlinelibrary.wiley.com/doi/full/10.1111/febs.14269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9/19 Biomolecular Electrostatics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9/19 Biomolecular Electrostatics</a:t>
            </a:r>
          </a:p>
        </p:txBody>
      </p:sp>
      <p:sp>
        <p:nvSpPr>
          <p:cNvPr id="130" name="This week’s lecture and lab are intended to help you achieve the following learning objectives:…"/>
          <p:cNvSpPr txBox="1"/>
          <p:nvPr>
            <p:ph type="body" idx="1"/>
          </p:nvPr>
        </p:nvSpPr>
        <p:spPr>
          <a:xfrm>
            <a:off x="635000" y="3175000"/>
            <a:ext cx="23114000" cy="9715878"/>
          </a:xfrm>
          <a:prstGeom prst="rect">
            <a:avLst/>
          </a:prstGeom>
        </p:spPr>
        <p:txBody>
          <a:bodyPr/>
          <a:lstStyle/>
          <a:p>
            <a:pPr/>
            <a:r>
              <a:t>This week’s lecture and lab are intended to help you achieve the following learning objectives:</a:t>
            </a:r>
          </a:p>
          <a:p>
            <a:pPr lvl="1"/>
            <a:r>
              <a:t>Predict the pKa’s of titratable amino acids on a protein and protonation at a given pH. Summarize the qualitative relationship between electrostatic potential and pKa.</a:t>
            </a:r>
          </a:p>
          <a:p>
            <a:pPr lvl="1"/>
            <a:r>
              <a:t>Compute and visualize the electrostatic potential of a protein. Compare the advantages and disadvantages of several representations.</a:t>
            </a:r>
          </a:p>
          <a:p>
            <a:pPr/>
            <a:r>
              <a:t>At the end of this lecture, you should be able to explain, in a general sense, the</a:t>
            </a:r>
          </a:p>
          <a:p>
            <a:pPr lvl="1"/>
            <a:r>
              <a:t>importance of electrostatics in biological macromolecules</a:t>
            </a:r>
          </a:p>
          <a:p>
            <a:pPr lvl="1"/>
            <a:r>
              <a:t>origin of the Poisson-Boltzmann equation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178" name="Discuss some of the ways in which electrostatics is important for the function of biological macro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some of the ways in which electrostatics is important for the function of biological macromolecules</a:t>
            </a:r>
          </a:p>
          <a:p>
            <a:pPr/>
            <a:r>
              <a:t>An equation often used to model the electrostatics of biological macromolecules is the Poisson-Boltzmann equation. Why does the equation have this name?</a:t>
            </a:r>
          </a:p>
          <a:p>
            <a:pPr/>
            <a:r>
              <a:t>How can the Poisson-Boltzmann equation be used to calculate the electrostatic component of the solvation free energy?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 PDB2PQR-APBS web serv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PDB2PQR-APBS web server</a:t>
            </a:r>
          </a:p>
        </p:txBody>
      </p:sp>
      <p:sp>
        <p:nvSpPr>
          <p:cNvPr id="182" name="https://server.poissonboltzmann.org/pdb2pq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https://server.poissonboltzmann.org/pdb2pqr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Text"/>
          <p:cNvSpPr txBox="1"/>
          <p:nvPr/>
        </p:nvSpPr>
        <p:spPr>
          <a:xfrm>
            <a:off x="12014199" y="13004800"/>
            <a:ext cx="494514" cy="5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30" y="168302"/>
            <a:ext cx="24384001" cy="1337939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Line"/>
          <p:cNvSpPr/>
          <p:nvPr/>
        </p:nvSpPr>
        <p:spPr>
          <a:xfrm flipV="1">
            <a:off x="7653612" y="11238030"/>
            <a:ext cx="3075468" cy="1794252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39363"/>
            <a:ext cx="24384001" cy="1263727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39363"/>
            <a:ext cx="24384001" cy="1263727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30" y="2036438"/>
            <a:ext cx="24384001" cy="9643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30" y="2036438"/>
            <a:ext cx="24384001" cy="9643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Visu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</a:t>
            </a:r>
          </a:p>
        </p:txBody>
      </p:sp>
      <p:sp>
        <p:nvSpPr>
          <p:cNvPr id="203" name="Lab 4 describes how to use Google Colab to show isosurfac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 4 describes how to use Google Colab to show isosurfaces.</a:t>
            </a:r>
          </a:p>
          <a:p>
            <a:pPr/>
            <a:r>
              <a:t>The APBS web server shows the electrostatic potential at the protein surface.</a:t>
            </a:r>
          </a:p>
          <a:p>
            <a:pPr/>
            <a:r>
              <a:t>Visual Molecular Dynamics (VMD) has different representations for electrostatics. See </a:t>
            </a:r>
            <a:r>
              <a:rPr u="sng">
                <a:hlinkClick r:id="rId2" invalidUrl="" action="" tgtFrame="" tooltip="" history="1" highlightClick="0" endSnd="0"/>
              </a:rPr>
              <a:t>https://dasher.wustl.edu/chem478/labs/lab-08/tutorial-vmd.pdf</a:t>
            </a:r>
            <a:r>
              <a:t>.</a:t>
            </a:r>
          </a:p>
          <a:p>
            <a:pPr lvl="1"/>
            <a:r>
              <a:t>VolumeSlice </a:t>
            </a:r>
            <a:r>
              <a:rPr u="sng">
                <a:hlinkClick r:id="rId3" invalidUrl="" action="" tgtFrame="" tooltip="" history="1" highlightClick="0" endSnd="0"/>
              </a:rPr>
              <a:t>https://www.ks.uiuc.edu/Research/vmd/vmd-1.8.3/ug/node66.html</a:t>
            </a:r>
          </a:p>
          <a:p>
            <a:pPr lvl="1"/>
            <a:r>
              <a:t>Isosurface </a:t>
            </a:r>
            <a:r>
              <a:rPr u="sng">
                <a:hlinkClick r:id="rId4" invalidUrl="" action="" tgtFrame="" tooltip="" history="1" highlightClick="0" endSnd="0"/>
              </a:rPr>
              <a:t>https://www.ks.uiuc.edu/Research/vmd/vmd-1.8.3/ug/node67.html</a:t>
            </a:r>
          </a:p>
          <a:p>
            <a:pPr/>
            <a:r>
              <a:t>UCSF Chimera also can visualize volumetric data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07" name="Garg, D.; Skouloubris, S.; Briffotaux, J.; Myllykallio, H.; Wade, R. C. Conservation and Role of Electrostatics in Thymidylate Synthase. Sci Rep 2015, 5 (1), 17356. https://doi.org/10.1038/srep17356, adapted under the CC BY 4.0 licens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Garg, D.; Skouloubris, S.; Briffotaux, J.; Myllykallio, H.; Wade, R. C. Conservation and Role of Electrostatics in Thymidylate Synthase. Sci Rep 2015, 5 (1), 17356. </a:t>
            </a:r>
            <a:r>
              <a:rPr u="sng">
                <a:hlinkClick r:id="rId2" invalidUrl="" action="" tgtFrame="" tooltip="" history="1" highlightClick="0" endSnd="0"/>
              </a:rPr>
              <a:t>https://doi.org/10.1038/srep17356</a:t>
            </a:r>
            <a:r>
              <a:t>, adapted under the </a:t>
            </a:r>
            <a:r>
              <a:rPr u="sng">
                <a:hlinkClick r:id="rId3" invalidUrl="" action="" tgtFrame="" tooltip="" history="1" highlightClick="0" endSnd="0"/>
              </a:rPr>
              <a:t>CC BY 4.0 license</a:t>
            </a:r>
            <a:r>
              <a:t>.</a:t>
            </a:r>
          </a:p>
          <a:p>
            <a:pPr/>
            <a:r>
              <a:t>Dindo et al (2017) </a:t>
            </a:r>
            <a:r>
              <a:rPr u="sng">
                <a:hlinkClick r:id="rId4" invalidUrl="" action="" tgtFrame="" tooltip="" history="1" highlightClick="0" endSnd="0"/>
              </a:rPr>
              <a:t>https://febs.onlinelibrary.wiley.com/doi/full/10.1111/febs.14269</a:t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34" name="Roles of Biomolecular Electrost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Roles of Biomolecular Electrostatics</a:t>
            </a:r>
          </a:p>
        </p:txBody>
      </p:sp>
      <p:sp>
        <p:nvSpPr>
          <p:cNvPr id="135" name="Electrostatics important in (at least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369276" indent="-369276">
              <a:defRPr sz="5000"/>
            </a:pPr>
            <a:r>
              <a:t>Electrostatics important in (at least)</a:t>
            </a:r>
          </a:p>
          <a:p>
            <a:pPr lvl="1">
              <a:defRPr sz="5000"/>
            </a:pPr>
            <a:r>
              <a:t>protonation, influencing side chain pKa</a:t>
            </a:r>
          </a:p>
          <a:p>
            <a:pPr lvl="1">
              <a:defRPr sz="5000"/>
            </a:pPr>
            <a:r>
              <a:t>binding for </a:t>
            </a:r>
          </a:p>
          <a:p>
            <a:pPr lvl="2">
              <a:defRPr sz="5000"/>
            </a:pPr>
            <a:r>
              <a:t>steering, facilitating approach of species</a:t>
            </a:r>
          </a:p>
          <a:p>
            <a:pPr lvl="2">
              <a:defRPr sz="5000"/>
            </a:pPr>
            <a:r>
              <a:t>complexation, as complementarity means lower potential energy</a:t>
            </a:r>
          </a:p>
          <a:p>
            <a:pPr lvl="1">
              <a:defRPr sz="5000"/>
            </a:pPr>
            <a:r>
              <a:t>enzyme catalysis, as electric potential stabilizes transition state</a:t>
            </a:r>
          </a:p>
          <a:p>
            <a:pPr lvl="1">
              <a:defRPr sz="5000"/>
            </a:pPr>
            <a:r>
              <a:t>solvation</a:t>
            </a:r>
          </a:p>
          <a:p>
            <a:pPr marL="369276" indent="-369276">
              <a:defRPr sz="5000"/>
            </a:pPr>
            <a:r>
              <a:t>Electrostatic potential usually conserved near functional sites</a:t>
            </a:r>
          </a:p>
        </p:txBody>
      </p:sp>
      <p:grpSp>
        <p:nvGrpSpPr>
          <p:cNvPr id="139" name="Group"/>
          <p:cNvGrpSpPr/>
          <p:nvPr/>
        </p:nvGrpSpPr>
        <p:grpSpPr>
          <a:xfrm>
            <a:off x="13330722" y="5106517"/>
            <a:ext cx="10162433" cy="6635897"/>
            <a:chOff x="0" y="312737"/>
            <a:chExt cx="10162431" cy="6635895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8018" r="0" b="48576"/>
            <a:stretch>
              <a:fillRect/>
            </a:stretch>
          </p:blipFill>
          <p:spPr>
            <a:xfrm>
              <a:off x="0" y="879547"/>
              <a:ext cx="10162432" cy="3749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blue isocontours +1 kT/e,…"/>
            <p:cNvSpPr/>
            <p:nvPr/>
          </p:nvSpPr>
          <p:spPr>
            <a:xfrm>
              <a:off x="5081190" y="567863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blue isocontours +1 kT/e, </a:t>
              </a:r>
            </a:p>
            <a:p>
              <a:pPr/>
              <a:r>
                <a:t>red isocontours -1 kT/e</a:t>
              </a:r>
            </a:p>
            <a:p>
              <a:pPr/>
              <a:r>
                <a:t> From Fig 1 of Garg </a:t>
              </a:r>
              <a:r>
                <a:rPr i="1"/>
                <a:t>et al</a:t>
              </a:r>
              <a:r>
                <a:t>. (2015).</a:t>
              </a:r>
            </a:p>
          </p:txBody>
        </p:sp>
        <p:sp>
          <p:nvSpPr>
            <p:cNvPr id="138" name="Thymidylate Synthase"/>
            <p:cNvSpPr/>
            <p:nvPr/>
          </p:nvSpPr>
          <p:spPr>
            <a:xfrm>
              <a:off x="5081215" y="3127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Thymidylate Synthase</a:t>
              </a:r>
            </a:p>
          </p:txBody>
        </p:sp>
      </p:grpSp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2014199" y="13004800"/>
            <a:ext cx="282678" cy="415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2"/>
      <p:bldP build="p" bldLvl="5" animBg="1" rev="0" advAuto="0" spid="13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rotein Proto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 Protonation</a:t>
            </a:r>
          </a:p>
        </p:txBody>
      </p:sp>
      <p:sp>
        <p:nvSpPr>
          <p:cNvPr id="143" name="Which structure determination technique(s) have been used to identify the protonation of amino acid side chain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structure determination technique(s) have been used to identify the protonation of amino acid side chains?</a:t>
            </a:r>
          </a:p>
          <a:p>
            <a:pPr lvl="1" marL="1516944" indent="-881944">
              <a:buSzPct val="100000"/>
              <a:buAutoNum type="alphaUcPeriod" startAt="1"/>
            </a:pPr>
            <a:r>
              <a:t>X-ray crystallography</a:t>
            </a:r>
          </a:p>
          <a:p>
            <a:pPr lvl="1" marL="1516944" indent="-881944">
              <a:buSzPct val="100000"/>
              <a:buAutoNum type="alphaUcPeriod" startAt="1"/>
            </a:pPr>
            <a:r>
              <a:t>X-ray crystallography, at very high resolution</a:t>
            </a:r>
          </a:p>
          <a:p>
            <a:pPr lvl="1" marL="1516944" indent="-881944">
              <a:buSzPct val="100000"/>
              <a:buAutoNum type="alphaUcPeriod" startAt="1"/>
            </a:pPr>
            <a:r>
              <a:t>Nuclear magnetic resonance</a:t>
            </a:r>
          </a:p>
          <a:p>
            <a:pPr lvl="1" marL="1516944" indent="-881944">
              <a:buSzPct val="100000"/>
              <a:buAutoNum type="alphaUcPeriod" startAt="1"/>
            </a:pPr>
            <a:r>
              <a:t>Cryo-electron microscopy</a:t>
            </a:r>
          </a:p>
          <a:p>
            <a:pPr lvl="1" marL="1516944" indent="-881944">
              <a:buSzPct val="100000"/>
              <a:buAutoNum type="alphaUcPeriod" startAt="1"/>
            </a:pPr>
            <a:r>
              <a:t>None of the above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Histid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Histidine</a:t>
            </a:r>
          </a:p>
        </p:txBody>
      </p:sp>
      <p:sp>
        <p:nvSpPr>
          <p:cNvPr id="147" name="As the side chain has a pKa ~ 7.0, imidazolium ion (B) and imidazole (A or C) are all present in physiological conditions…"/>
          <p:cNvSpPr txBox="1"/>
          <p:nvPr>
            <p:ph type="body" idx="1"/>
          </p:nvPr>
        </p:nvSpPr>
        <p:spPr>
          <a:xfrm>
            <a:off x="635000" y="3175000"/>
            <a:ext cx="23114000" cy="9592255"/>
          </a:xfrm>
          <a:prstGeom prst="rect">
            <a:avLst/>
          </a:prstGeom>
        </p:spPr>
        <p:txBody>
          <a:bodyPr anchor="b"/>
          <a:lstStyle/>
          <a:p>
            <a:pPr/>
            <a:r>
              <a:t>As the side chain has a pK</a:t>
            </a:r>
            <a:r>
              <a:rPr baseline="-5999"/>
              <a:t>a</a:t>
            </a:r>
            <a:r>
              <a:t> ~ 7.0, imidazolium ion (B) and imidazole (A or C) are all present in physiological conditions</a:t>
            </a:r>
          </a:p>
          <a:p>
            <a:pPr/>
            <a:r>
              <a:t>Which state(s) are stabilized by a negative electrostatic potential?</a:t>
            </a:r>
          </a:p>
          <a:p>
            <a:pPr/>
            <a:r>
              <a:t>What can stabilize a specific form of imidazole?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6441" y="2573695"/>
            <a:ext cx="11291118" cy="635881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https://spdbv.unil.ch/TheMolecularLevel/Goodies/Get2NoHistidine.html"/>
          <p:cNvSpPr txBox="1"/>
          <p:nvPr/>
        </p:nvSpPr>
        <p:spPr>
          <a:xfrm>
            <a:off x="5683553" y="8891972"/>
            <a:ext cx="1299903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https://spdbv.unil.ch/TheMolecularLevel/Goodies/Get2NoHistidine.html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Electrostatics is important in sol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Electrostatics is important in solvation</a:t>
            </a:r>
          </a:p>
        </p:txBody>
      </p:sp>
      <p:sp>
        <p:nvSpPr>
          <p:cNvPr id="153" name="It is an implicit solvent model that does not account for specific water posi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It is an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implicit solvent</a:t>
            </a:r>
            <a:r>
              <a:t> model that does not account for specific water positions</a:t>
            </a:r>
          </a:p>
          <a:p>
            <a:pPr/>
            <a:r>
              <a:t>Solvent is assumed to modify the dielectric constant</a:t>
            </a:r>
          </a:p>
          <a:p>
            <a:pPr lvl="1"/>
            <a:r>
              <a:t>Coulomb’s law is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ϵ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</m:oMath>
            </a14:m>
            <a:r>
              <a:t>. </a:t>
            </a:r>
          </a:p>
          <a:p>
            <a:pPr lvl="1"/>
            <a:r>
              <a:t>The permittivity ε is related to the permittivity of free space ε</a:t>
            </a:r>
            <a:r>
              <a:rPr baseline="-5999"/>
              <a:t>o </a:t>
            </a:r>
            <a:r>
              <a:t>by the dielectric constant κ, ε = κε</a:t>
            </a:r>
            <a:r>
              <a:rPr baseline="-5999"/>
              <a:t>o</a:t>
            </a:r>
            <a:r>
              <a:t>.</a:t>
            </a:r>
          </a:p>
          <a:p>
            <a:pPr lvl="2"/>
            <a:r>
              <a:t>~80 for water</a:t>
            </a:r>
          </a:p>
          <a:p>
            <a:pPr lvl="2"/>
            <a:r>
              <a:t>~1 for the protein interior</a:t>
            </a:r>
          </a:p>
          <a:p>
            <a:pPr lvl="1"/>
            <a:r>
              <a:t>The electrostatic component of the solvation energy is modeled as the difference between the energy in water and in vacuum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Modeling Electrost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Modeling Electrostatics</a:t>
            </a:r>
          </a:p>
        </p:txBody>
      </p:sp>
      <p:sp>
        <p:nvSpPr>
          <p:cNvPr id="157" name="In biological macromolecules, the electrostatic potential is usually calculated based on the Poisson-Boltzmann eq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biological macromolecules, the electrostatic potential is usually calculated based on the Poisson-Boltzmann equation</a:t>
            </a:r>
          </a:p>
          <a:p>
            <a:pPr lvl="1"/>
            <a:r>
              <a:t>The Poisson equation </a:t>
            </a:r>
            <a14:m>
              <m:oMath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∇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ϵ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∇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4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ρ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describes the potential </a:t>
            </a:r>
            <a14:m>
              <m:oMath>
                <m:r>
                  <a:rPr xmlns:a="http://schemas.openxmlformats.org/drawingml/2006/main" sz="6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due to a given charge density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ρ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dielectric </a:t>
            </a:r>
            <a14:m>
              <m:oMath>
                <m:r>
                  <a:rPr xmlns:a="http://schemas.openxmlformats.org/drawingml/2006/main" sz="6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ϵ</m:t>
                </m:r>
                <m:r>
                  <a:rPr xmlns:a="http://schemas.openxmlformats.org/drawingml/2006/main" sz="6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 Atoms in the biomolecule are assumed to have a fixed charge.</a:t>
            </a:r>
          </a:p>
          <a:p>
            <a:pPr lvl="1"/>
            <a:r>
              <a:t>The Poisson-Boltzmann equation assumes that (infinitely small) ions surround a biomolecule in accordance with the Boltzmann distribution</a:t>
            </a:r>
          </a:p>
          <a:p>
            <a:pPr/>
            <a:r>
              <a:t>The PB equation is a partial differential equation that is solved numerically</a:t>
            </a:r>
          </a:p>
          <a:p>
            <a:pPr/>
            <a:r>
              <a:t>The equation is often linearized to be more numerically stable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lectrostatic Scre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Electrostatic Screening</a:t>
            </a:r>
          </a:p>
        </p:txBody>
      </p:sp>
      <p:sp>
        <p:nvSpPr>
          <p:cNvPr id="161" name="Ions “screen” the electrostatics between two charges"/>
          <p:cNvSpPr txBox="1"/>
          <p:nvPr>
            <p:ph type="body" sz="half" idx="1"/>
          </p:nvPr>
        </p:nvSpPr>
        <p:spPr>
          <a:xfrm>
            <a:off x="635000" y="3175000"/>
            <a:ext cx="11180750" cy="9842500"/>
          </a:xfrm>
          <a:prstGeom prst="rect">
            <a:avLst/>
          </a:prstGeom>
        </p:spPr>
        <p:txBody>
          <a:bodyPr/>
          <a:lstStyle/>
          <a:p>
            <a:pPr/>
            <a:r>
              <a:t>Ions “screen” the electrostatics between two charges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5" name="Group"/>
          <p:cNvGrpSpPr/>
          <p:nvPr/>
        </p:nvGrpSpPr>
        <p:grpSpPr>
          <a:xfrm>
            <a:off x="12379122" y="3312521"/>
            <a:ext cx="11706556" cy="9567458"/>
            <a:chOff x="0" y="0"/>
            <a:chExt cx="11706554" cy="9567457"/>
          </a:xfrm>
        </p:grpSpPr>
        <p:pic>
          <p:nvPicPr>
            <p:cNvPr id="16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706555" cy="87799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https://scipython.com/blog/the-debye-length/"/>
            <p:cNvSpPr txBox="1"/>
            <p:nvPr/>
          </p:nvSpPr>
          <p:spPr>
            <a:xfrm>
              <a:off x="1788185" y="8941982"/>
              <a:ext cx="8130184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https://scipython.com/blog/the-debye-length/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Ion concentration eff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Ion concentration effects</a:t>
            </a:r>
          </a:p>
        </p:txBody>
      </p:sp>
      <p:sp>
        <p:nvSpPr>
          <p:cNvPr id="168" name="What happens to the electrostatic potential as the ionic concentration is increased. Why?"/>
          <p:cNvSpPr txBox="1"/>
          <p:nvPr>
            <p:ph type="body" sz="quarter" idx="1"/>
          </p:nvPr>
        </p:nvSpPr>
        <p:spPr>
          <a:xfrm>
            <a:off x="635000" y="11502599"/>
            <a:ext cx="23114000" cy="1514901"/>
          </a:xfrm>
          <a:prstGeom prst="rect">
            <a:avLst/>
          </a:prstGeom>
        </p:spPr>
        <p:txBody>
          <a:bodyPr/>
          <a:lstStyle>
            <a:lvl1pPr marL="561798" indent="-561798" defTabSz="747593">
              <a:defRPr sz="4550"/>
            </a:lvl1pPr>
          </a:lstStyle>
          <a:p>
            <a:pPr/>
            <a:r>
              <a:t>What happens to the electrostatic potential as the ionic concentration is increased. Why?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7477" y="3343410"/>
            <a:ext cx="13889046" cy="678788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Potential contours (−0.5 (red) and +0.5 (blue) kT/e) around AGT-Ma at pH 7.4, 37 °C, at the indicated ionic strength.…"/>
          <p:cNvSpPr txBox="1"/>
          <p:nvPr/>
        </p:nvSpPr>
        <p:spPr>
          <a:xfrm>
            <a:off x="1711423" y="10299699"/>
            <a:ext cx="20943294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Potential contours (−0.5 (red) and +0.5 (blue) </a:t>
            </a:r>
            <a:r>
              <a:rPr i="1"/>
              <a:t>kT</a:t>
            </a:r>
            <a:r>
              <a:t>/</a:t>
            </a:r>
            <a:r>
              <a:rPr i="1"/>
              <a:t>e</a:t>
            </a:r>
            <a:r>
              <a:t>) around AGT-Ma at pH 7.4, 37 °C, at the indicated ionic strength.</a:t>
            </a:r>
          </a:p>
          <a:p>
            <a:pPr/>
            <a:r>
              <a:t>from Dindo et al (2017) </a:t>
            </a:r>
            <a:r>
              <a:rPr u="sng">
                <a:hlinkClick r:id="rId3" invalidUrl="" action="" tgtFrame="" tooltip="" history="1" highlightClick="0" endSnd="0"/>
              </a:rPr>
              <a:t>https://febs.onlinelibrary.wiley.com/doi/full/10.1111/febs.14269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nfluences on biomolecular electrosta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73655">
              <a:defRPr sz="9184"/>
            </a:lvl1pPr>
          </a:lstStyle>
          <a:p>
            <a:pPr/>
            <a:r>
              <a:t>Influences on biomolecular electrostatics</a:t>
            </a:r>
          </a:p>
        </p:txBody>
      </p:sp>
      <p:sp>
        <p:nvSpPr>
          <p:cNvPr id="174" name="Which are influences on biomolecular electrostatic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are influences on biomolecular electrostatics?</a:t>
            </a:r>
          </a:p>
          <a:p>
            <a:pPr lvl="1" marL="1516944" indent="-881944">
              <a:buSzPct val="100000"/>
              <a:buAutoNum type="alphaUcPeriod" startAt="1"/>
            </a:pPr>
            <a:r>
              <a:t>pH</a:t>
            </a:r>
          </a:p>
          <a:p>
            <a:pPr lvl="1" marL="1516944" indent="-881944">
              <a:buSzPct val="100000"/>
              <a:buAutoNum type="alphaUcPeriod" startAt="1"/>
            </a:pPr>
            <a:r>
              <a:t>Concentration of ions</a:t>
            </a:r>
          </a:p>
          <a:p>
            <a:pPr lvl="1" marL="1516944" indent="-881944">
              <a:buSzPct val="100000"/>
              <a:buAutoNum type="alphaUcPeriod" startAt="1"/>
            </a:pPr>
            <a:r>
              <a:t>Valency of ions (+1 vs. +2)</a:t>
            </a:r>
          </a:p>
          <a:p>
            <a:pPr lvl="1" marL="1516944" indent="-881944">
              <a:buSzPct val="100000"/>
              <a:buAutoNum type="alphaUcPeriod" startAt="1"/>
            </a:pPr>
            <a:r>
              <a:t>Identity and size of ions (Ca</a:t>
            </a:r>
            <a:r>
              <a:rPr baseline="31999"/>
              <a:t>2+</a:t>
            </a:r>
            <a:r>
              <a:t> vs Mg</a:t>
            </a:r>
            <a:r>
              <a:rPr baseline="31999"/>
              <a:t>2+</a:t>
            </a:r>
            <a:r>
              <a:t>)</a:t>
            </a:r>
          </a:p>
          <a:p>
            <a:pPr/>
            <a:r>
              <a:t>Which are accounted for by the Poisson-Boltzmann equation?</a:t>
            </a:r>
          </a:p>
          <a:p>
            <a:pPr lvl="1" marL="1516944" indent="-881944">
              <a:buSzPct val="100000"/>
              <a:buAutoNum type="alphaUcPeriod" startAt="1"/>
            </a:pPr>
            <a:r>
              <a:t>pH</a:t>
            </a:r>
          </a:p>
          <a:p>
            <a:pPr lvl="1" marL="1516944" indent="-881944">
              <a:buSzPct val="100000"/>
              <a:buAutoNum type="alphaUcPeriod" startAt="1"/>
            </a:pPr>
            <a:r>
              <a:t>Concentration of ions</a:t>
            </a:r>
          </a:p>
          <a:p>
            <a:pPr lvl="1" marL="1516944" indent="-881944">
              <a:buSzPct val="100000"/>
              <a:buAutoNum type="alphaUcPeriod" startAt="1"/>
            </a:pPr>
            <a:r>
              <a:t>Valency of ions (+1 vs. +2)</a:t>
            </a:r>
          </a:p>
          <a:p>
            <a:pPr lvl="1" marL="1516944" indent="-881944">
              <a:buSzPct val="100000"/>
              <a:buAutoNum type="alphaUcPeriod" startAt="1"/>
            </a:pPr>
            <a:r>
              <a:t>Identity and size of ions (Ca</a:t>
            </a:r>
            <a:r>
              <a:rPr baseline="31999"/>
              <a:t>2+</a:t>
            </a:r>
            <a:r>
              <a:t> vs Mg</a:t>
            </a:r>
            <a:r>
              <a:rPr baseline="31999"/>
              <a:t>2+</a:t>
            </a:r>
            <a:r>
              <a:t>)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